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Montserrat"/>
      <p:regular r:id="rId25"/>
      <p:bold r:id="rId26"/>
      <p:italic r:id="rId27"/>
      <p:boldItalic r:id="rId28"/>
    </p:embeddedFont>
    <p:embeddedFont>
      <p:font typeface="Lato"/>
      <p:regular r:id="rId29"/>
      <p:bold r:id="rId30"/>
      <p:italic r:id="rId31"/>
      <p:boldItalic r:id="rId32"/>
    </p:embeddedFont>
    <p:embeddedFont>
      <p:font typeface="Oswald"/>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7.xml"/><Relationship Id="rId33" Type="http://schemas.openxmlformats.org/officeDocument/2006/relationships/font" Target="fonts/Oswald-regular.fntdata"/><Relationship Id="rId10" Type="http://schemas.openxmlformats.org/officeDocument/2006/relationships/slide" Target="slides/slide6.xml"/><Relationship Id="rId32" Type="http://schemas.openxmlformats.org/officeDocument/2006/relationships/font" Target="fonts/Lato-boldItalic.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Oswald-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e6f94a0d5_0_15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e6f94a0d5_0_1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c6f80d1ff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6f80d1f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e7c1d9334_3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e7c1d933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c6f80d1f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c6f80d1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c6f80d1ff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c6f80d1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e7c1d9334_3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e7c1d9334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e6f94a0d5_0_15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e6f94a0d5_0_1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e6f94a0d5_0_15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e6f94a0d5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e7c1d9334_3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e7c1d933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e7c1d9334_3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e7c1d9334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e7c1d9334_3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e7c1d9334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e6f94a0d5_0_15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e6f94a0d5_0_1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c6f80d1ff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6f80d1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e6f94a0d5_0_15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e6f94a0d5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e6f94a0d5_0_15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e6f94a0d5_0_1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3498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One:</a:t>
            </a:r>
            <a:endParaRPr/>
          </a:p>
          <a:p>
            <a:pPr indent="0" lvl="0" marL="0" rtl="0" algn="l">
              <a:spcBef>
                <a:spcPts val="0"/>
              </a:spcBef>
              <a:spcAft>
                <a:spcPts val="0"/>
              </a:spcAft>
              <a:buNone/>
            </a:pPr>
            <a:r>
              <a:rPr lang="en"/>
              <a:t>A dive into the Google Play Store</a:t>
            </a:r>
            <a:endParaRPr/>
          </a:p>
        </p:txBody>
      </p:sp>
      <p:sp>
        <p:nvSpPr>
          <p:cNvPr id="135" name="Google Shape;135;p13"/>
          <p:cNvSpPr txBox="1"/>
          <p:nvPr>
            <p:ph idx="1" type="subTitle"/>
          </p:nvPr>
        </p:nvSpPr>
        <p:spPr>
          <a:xfrm>
            <a:off x="5464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Emmanuel Fabre</a:t>
            </a:r>
            <a:endParaRPr sz="1600"/>
          </a:p>
          <a:p>
            <a:pPr indent="0" lvl="0" marL="0" rtl="0" algn="l">
              <a:spcBef>
                <a:spcPts val="0"/>
              </a:spcBef>
              <a:spcAft>
                <a:spcPts val="0"/>
              </a:spcAft>
              <a:buNone/>
            </a:pPr>
            <a:r>
              <a:rPr lang="en" sz="1600"/>
              <a:t>Aaron Zhou</a:t>
            </a:r>
            <a:endParaRPr sz="1600"/>
          </a:p>
          <a:p>
            <a:pPr indent="0" lvl="0" marL="0" rtl="0" algn="l">
              <a:spcBef>
                <a:spcPts val="0"/>
              </a:spcBef>
              <a:spcAft>
                <a:spcPts val="0"/>
              </a:spcAft>
              <a:buNone/>
            </a:pPr>
            <a:r>
              <a:rPr lang="en" sz="1600"/>
              <a:t>&amp; Greg Leland</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767742" y="19006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“Under the hood”</a:t>
            </a:r>
            <a:endParaRPr/>
          </a:p>
        </p:txBody>
      </p:sp>
      <p:sp>
        <p:nvSpPr>
          <p:cNvPr id="200" name="Google Shape;200;p22"/>
          <p:cNvSpPr txBox="1"/>
          <p:nvPr/>
        </p:nvSpPr>
        <p:spPr>
          <a:xfrm>
            <a:off x="943242" y="2571775"/>
            <a:ext cx="4540800" cy="4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How we got our data and what we did with it.</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23"/>
          <p:cNvPicPr preferRelativeResize="0"/>
          <p:nvPr/>
        </p:nvPicPr>
        <p:blipFill>
          <a:blip r:embed="rId3">
            <a:alphaModFix/>
          </a:blip>
          <a:stretch>
            <a:fillRect/>
          </a:stretch>
        </p:blipFill>
        <p:spPr>
          <a:xfrm>
            <a:off x="152400" y="384100"/>
            <a:ext cx="3879426" cy="2334774"/>
          </a:xfrm>
          <a:prstGeom prst="rect">
            <a:avLst/>
          </a:prstGeom>
          <a:noFill/>
          <a:ln>
            <a:noFill/>
          </a:ln>
        </p:spPr>
      </p:pic>
      <p:pic>
        <p:nvPicPr>
          <p:cNvPr id="206" name="Google Shape;206;p23"/>
          <p:cNvPicPr preferRelativeResize="0"/>
          <p:nvPr/>
        </p:nvPicPr>
        <p:blipFill>
          <a:blip r:embed="rId4">
            <a:alphaModFix/>
          </a:blip>
          <a:stretch>
            <a:fillRect/>
          </a:stretch>
        </p:blipFill>
        <p:spPr>
          <a:xfrm>
            <a:off x="748425" y="2366750"/>
            <a:ext cx="3879424" cy="1917826"/>
          </a:xfrm>
          <a:prstGeom prst="rect">
            <a:avLst/>
          </a:prstGeom>
          <a:noFill/>
          <a:ln>
            <a:noFill/>
          </a:ln>
        </p:spPr>
      </p:pic>
      <p:pic>
        <p:nvPicPr>
          <p:cNvPr id="207" name="Google Shape;207;p23"/>
          <p:cNvPicPr preferRelativeResize="0"/>
          <p:nvPr/>
        </p:nvPicPr>
        <p:blipFill>
          <a:blip r:embed="rId5">
            <a:alphaModFix/>
          </a:blip>
          <a:stretch>
            <a:fillRect/>
          </a:stretch>
        </p:blipFill>
        <p:spPr>
          <a:xfrm>
            <a:off x="3527066" y="3028975"/>
            <a:ext cx="2089871" cy="1917823"/>
          </a:xfrm>
          <a:prstGeom prst="rect">
            <a:avLst/>
          </a:prstGeom>
          <a:noFill/>
          <a:ln>
            <a:noFill/>
          </a:ln>
        </p:spPr>
      </p:pic>
      <p:pic>
        <p:nvPicPr>
          <p:cNvPr id="208" name="Google Shape;208;p23"/>
          <p:cNvPicPr preferRelativeResize="0"/>
          <p:nvPr/>
        </p:nvPicPr>
        <p:blipFill>
          <a:blip r:embed="rId6">
            <a:alphaModFix/>
          </a:blip>
          <a:stretch>
            <a:fillRect/>
          </a:stretch>
        </p:blipFill>
        <p:spPr>
          <a:xfrm>
            <a:off x="4325725" y="527575"/>
            <a:ext cx="2822994" cy="2334776"/>
          </a:xfrm>
          <a:prstGeom prst="rect">
            <a:avLst/>
          </a:prstGeom>
          <a:noFill/>
          <a:ln>
            <a:noFill/>
          </a:ln>
        </p:spPr>
      </p:pic>
      <p:sp>
        <p:nvSpPr>
          <p:cNvPr id="209" name="Google Shape;209;p23"/>
          <p:cNvSpPr txBox="1"/>
          <p:nvPr/>
        </p:nvSpPr>
        <p:spPr>
          <a:xfrm>
            <a:off x="5060000" y="3467988"/>
            <a:ext cx="4525500" cy="103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Examples of</a:t>
            </a:r>
            <a:endParaRPr sz="3000">
              <a:solidFill>
                <a:srgbClr val="FFFFFF"/>
              </a:solidFill>
            </a:endParaRPr>
          </a:p>
          <a:p>
            <a:pPr indent="0" lvl="0" marL="0" rtl="0" algn="ctr">
              <a:spcBef>
                <a:spcPts val="0"/>
              </a:spcBef>
              <a:spcAft>
                <a:spcPts val="0"/>
              </a:spcAft>
              <a:buNone/>
            </a:pPr>
            <a:r>
              <a:rPr lang="en" sz="3000">
                <a:solidFill>
                  <a:srgbClr val="FFFFFF"/>
                </a:solidFill>
              </a:rPr>
              <a:t>Our Code</a:t>
            </a:r>
            <a:endParaRPr sz="30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4"/>
          <p:cNvSpPr txBox="1"/>
          <p:nvPr>
            <p:ph type="title"/>
          </p:nvPr>
        </p:nvSpPr>
        <p:spPr>
          <a:xfrm>
            <a:off x="7476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Here’s what we found...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cxnSp>
        <p:nvCxnSpPr>
          <p:cNvPr id="219" name="Google Shape;219;p25"/>
          <p:cNvCxnSpPr/>
          <p:nvPr/>
        </p:nvCxnSpPr>
        <p:spPr>
          <a:xfrm>
            <a:off x="166444" y="3724283"/>
            <a:ext cx="4019100" cy="0"/>
          </a:xfrm>
          <a:prstGeom prst="straightConnector1">
            <a:avLst/>
          </a:prstGeom>
          <a:noFill/>
          <a:ln cap="flat" cmpd="sng" w="19050">
            <a:solidFill>
              <a:srgbClr val="0F9D58"/>
            </a:solidFill>
            <a:prstDash val="solid"/>
            <a:round/>
            <a:headEnd len="sm" w="sm" type="none"/>
            <a:tailEnd len="sm" w="sm" type="none"/>
          </a:ln>
        </p:spPr>
      </p:cxnSp>
      <p:cxnSp>
        <p:nvCxnSpPr>
          <p:cNvPr id="220" name="Google Shape;220;p25"/>
          <p:cNvCxnSpPr/>
          <p:nvPr/>
        </p:nvCxnSpPr>
        <p:spPr>
          <a:xfrm>
            <a:off x="4551349" y="3724283"/>
            <a:ext cx="4452000" cy="0"/>
          </a:xfrm>
          <a:prstGeom prst="straightConnector1">
            <a:avLst/>
          </a:prstGeom>
          <a:noFill/>
          <a:ln cap="flat" cmpd="sng" w="19050">
            <a:solidFill>
              <a:srgbClr val="0F9D58"/>
            </a:solidFill>
            <a:prstDash val="solid"/>
            <a:round/>
            <a:headEnd len="sm" w="sm" type="none"/>
            <a:tailEnd len="sm" w="sm" type="none"/>
          </a:ln>
        </p:spPr>
      </p:cxnSp>
      <p:sp>
        <p:nvSpPr>
          <p:cNvPr id="221" name="Google Shape;221;p25"/>
          <p:cNvSpPr txBox="1"/>
          <p:nvPr>
            <p:ph idx="4294967295" type="body"/>
          </p:nvPr>
        </p:nvSpPr>
        <p:spPr>
          <a:xfrm>
            <a:off x="166444" y="3771900"/>
            <a:ext cx="39999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100">
                <a:solidFill>
                  <a:srgbClr val="4285F4"/>
                </a:solidFill>
              </a:rPr>
              <a:t>Game Revenue by Category</a:t>
            </a:r>
            <a:endParaRPr b="1" sz="2100">
              <a:solidFill>
                <a:srgbClr val="4285F4"/>
              </a:solidFill>
            </a:endParaRPr>
          </a:p>
        </p:txBody>
      </p:sp>
      <p:sp>
        <p:nvSpPr>
          <p:cNvPr id="222" name="Google Shape;222;p25"/>
          <p:cNvSpPr txBox="1"/>
          <p:nvPr>
            <p:ph idx="4294967295" type="body"/>
          </p:nvPr>
        </p:nvSpPr>
        <p:spPr>
          <a:xfrm>
            <a:off x="166444" y="4228050"/>
            <a:ext cx="3999900" cy="63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This bar graph shows that the ‘Arcade Game’ category was, by far, the highest grossing category in the Google Play Store. Could there be an outlier?</a:t>
            </a:r>
            <a:endParaRPr sz="1200"/>
          </a:p>
        </p:txBody>
      </p:sp>
      <p:sp>
        <p:nvSpPr>
          <p:cNvPr id="223" name="Google Shape;223;p25"/>
          <p:cNvSpPr txBox="1"/>
          <p:nvPr>
            <p:ph idx="4294967295" type="body"/>
          </p:nvPr>
        </p:nvSpPr>
        <p:spPr>
          <a:xfrm>
            <a:off x="4551349" y="3771900"/>
            <a:ext cx="39999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100">
                <a:solidFill>
                  <a:srgbClr val="4285F4"/>
                </a:solidFill>
              </a:rPr>
              <a:t>Game Revenue by Price</a:t>
            </a:r>
            <a:endParaRPr b="1" sz="2100">
              <a:solidFill>
                <a:srgbClr val="4285F4"/>
              </a:solidFill>
            </a:endParaRPr>
          </a:p>
        </p:txBody>
      </p:sp>
      <p:sp>
        <p:nvSpPr>
          <p:cNvPr id="224" name="Google Shape;224;p25"/>
          <p:cNvSpPr txBox="1"/>
          <p:nvPr>
            <p:ph idx="4294967295" type="body"/>
          </p:nvPr>
        </p:nvSpPr>
        <p:spPr>
          <a:xfrm>
            <a:off x="4551349" y="4228050"/>
            <a:ext cx="3999900" cy="63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This bar graph shows the total revenue by price point, and the $6.99  price point seems to show a similar trend. We looked into it, and found something very interesting...</a:t>
            </a:r>
            <a:endParaRPr sz="1200"/>
          </a:p>
        </p:txBody>
      </p:sp>
      <p:pic>
        <p:nvPicPr>
          <p:cNvPr id="225" name="Google Shape;225;p25"/>
          <p:cNvPicPr preferRelativeResize="0"/>
          <p:nvPr/>
        </p:nvPicPr>
        <p:blipFill>
          <a:blip r:embed="rId3">
            <a:alphaModFix/>
          </a:blip>
          <a:stretch>
            <a:fillRect/>
          </a:stretch>
        </p:blipFill>
        <p:spPr>
          <a:xfrm>
            <a:off x="166444" y="359559"/>
            <a:ext cx="3999899" cy="2860941"/>
          </a:xfrm>
          <a:prstGeom prst="rect">
            <a:avLst/>
          </a:prstGeom>
          <a:noFill/>
          <a:ln>
            <a:noFill/>
          </a:ln>
        </p:spPr>
      </p:pic>
      <p:pic>
        <p:nvPicPr>
          <p:cNvPr id="226" name="Google Shape;226;p25"/>
          <p:cNvPicPr preferRelativeResize="0"/>
          <p:nvPr/>
        </p:nvPicPr>
        <p:blipFill rotWithShape="1">
          <a:blip r:embed="rId4">
            <a:alphaModFix/>
          </a:blip>
          <a:srcRect b="0" l="0" r="0" t="0"/>
          <a:stretch/>
        </p:blipFill>
        <p:spPr>
          <a:xfrm>
            <a:off x="4551349" y="396875"/>
            <a:ext cx="4460326" cy="28236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4437"/>
        </a:solidFill>
      </p:bgPr>
    </p:bg>
    <p:spTree>
      <p:nvGrpSpPr>
        <p:cNvPr id="230" name="Shape 230"/>
        <p:cNvGrpSpPr/>
        <p:nvPr/>
      </p:nvGrpSpPr>
      <p:grpSpPr>
        <a:xfrm>
          <a:off x="0" y="0"/>
          <a:ext cx="0" cy="0"/>
          <a:chOff x="0" y="0"/>
          <a:chExt cx="0" cy="0"/>
        </a:xfrm>
      </p:grpSpPr>
      <p:sp>
        <p:nvSpPr>
          <p:cNvPr id="231" name="Google Shape;231;p26"/>
          <p:cNvSpPr txBox="1"/>
          <p:nvPr>
            <p:ph type="title"/>
          </p:nvPr>
        </p:nvSpPr>
        <p:spPr>
          <a:xfrm>
            <a:off x="260975" y="931075"/>
            <a:ext cx="65142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Minecraft accounted for a total of $69,900,000 of revenue BY ITSELF.</a:t>
            </a:r>
            <a:endParaRPr/>
          </a:p>
          <a:p>
            <a:pPr indent="0" lvl="0" marL="0" rtl="0" algn="l">
              <a:spcBef>
                <a:spcPts val="1600"/>
              </a:spcBef>
              <a:spcAft>
                <a:spcPts val="0"/>
              </a:spcAft>
              <a:buNone/>
            </a:pPr>
            <a:r>
              <a:rPr lang="en" sz="2400"/>
              <a:t>We separated Minecraft from the </a:t>
            </a:r>
            <a:endParaRPr sz="2400"/>
          </a:p>
          <a:p>
            <a:pPr indent="0" lvl="0" marL="0" rtl="0" algn="l">
              <a:spcBef>
                <a:spcPts val="0"/>
              </a:spcBef>
              <a:spcAft>
                <a:spcPts val="0"/>
              </a:spcAft>
              <a:buNone/>
            </a:pPr>
            <a:r>
              <a:rPr lang="en" sz="2400"/>
              <a:t>rest of the categories, made it its own category, and then graphed the revenues by category again.</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cxnSp>
        <p:nvCxnSpPr>
          <p:cNvPr id="236" name="Google Shape;236;p27"/>
          <p:cNvCxnSpPr/>
          <p:nvPr/>
        </p:nvCxnSpPr>
        <p:spPr>
          <a:xfrm>
            <a:off x="166444" y="3724283"/>
            <a:ext cx="4019100" cy="0"/>
          </a:xfrm>
          <a:prstGeom prst="straightConnector1">
            <a:avLst/>
          </a:prstGeom>
          <a:noFill/>
          <a:ln cap="flat" cmpd="sng" w="19050">
            <a:solidFill>
              <a:srgbClr val="0F9D58"/>
            </a:solidFill>
            <a:prstDash val="solid"/>
            <a:round/>
            <a:headEnd len="sm" w="sm" type="none"/>
            <a:tailEnd len="sm" w="sm" type="none"/>
          </a:ln>
        </p:spPr>
      </p:cxnSp>
      <p:cxnSp>
        <p:nvCxnSpPr>
          <p:cNvPr id="237" name="Google Shape;237;p27"/>
          <p:cNvCxnSpPr/>
          <p:nvPr/>
        </p:nvCxnSpPr>
        <p:spPr>
          <a:xfrm>
            <a:off x="4551349" y="3724283"/>
            <a:ext cx="4452000" cy="0"/>
          </a:xfrm>
          <a:prstGeom prst="straightConnector1">
            <a:avLst/>
          </a:prstGeom>
          <a:noFill/>
          <a:ln cap="flat" cmpd="sng" w="19050">
            <a:solidFill>
              <a:srgbClr val="0F9D58"/>
            </a:solidFill>
            <a:prstDash val="solid"/>
            <a:round/>
            <a:headEnd len="sm" w="sm" type="none"/>
            <a:tailEnd len="sm" w="sm" type="none"/>
          </a:ln>
        </p:spPr>
      </p:cxnSp>
      <p:sp>
        <p:nvSpPr>
          <p:cNvPr id="238" name="Google Shape;238;p27"/>
          <p:cNvSpPr txBox="1"/>
          <p:nvPr>
            <p:ph idx="4294967295" type="body"/>
          </p:nvPr>
        </p:nvSpPr>
        <p:spPr>
          <a:xfrm>
            <a:off x="166444" y="3771900"/>
            <a:ext cx="39999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100">
                <a:solidFill>
                  <a:srgbClr val="4285F4"/>
                </a:solidFill>
              </a:rPr>
              <a:t>Game Revenue by Category</a:t>
            </a:r>
            <a:endParaRPr b="1" sz="2100">
              <a:solidFill>
                <a:srgbClr val="4285F4"/>
              </a:solidFill>
            </a:endParaRPr>
          </a:p>
        </p:txBody>
      </p:sp>
      <p:sp>
        <p:nvSpPr>
          <p:cNvPr id="239" name="Google Shape;239;p27"/>
          <p:cNvSpPr txBox="1"/>
          <p:nvPr>
            <p:ph idx="4294967295" type="body"/>
          </p:nvPr>
        </p:nvSpPr>
        <p:spPr>
          <a:xfrm>
            <a:off x="166450" y="4228050"/>
            <a:ext cx="4062900" cy="63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rgbClr val="000000"/>
              </a:buClr>
              <a:buSzPts val="1100"/>
              <a:buFont typeface="Arial"/>
              <a:buNone/>
            </a:pPr>
            <a:r>
              <a:rPr lang="en" sz="1200"/>
              <a:t>Minecraft grossed more than the top 2 gaming </a:t>
            </a:r>
            <a:r>
              <a:rPr b="1" lang="en" sz="1200"/>
              <a:t>CATEGORIES </a:t>
            </a:r>
            <a:r>
              <a:rPr b="1" lang="en" sz="1200" u="sng"/>
              <a:t>COMBINED</a:t>
            </a:r>
            <a:r>
              <a:rPr lang="en" sz="1200"/>
              <a:t>.  With it removed from the Arcade category, Action was the highest grossing overall.</a:t>
            </a:r>
            <a:endParaRPr sz="1200"/>
          </a:p>
        </p:txBody>
      </p:sp>
      <p:sp>
        <p:nvSpPr>
          <p:cNvPr id="240" name="Google Shape;240;p27"/>
          <p:cNvSpPr txBox="1"/>
          <p:nvPr>
            <p:ph idx="4294967295" type="body"/>
          </p:nvPr>
        </p:nvSpPr>
        <p:spPr>
          <a:xfrm>
            <a:off x="4551349" y="3771900"/>
            <a:ext cx="39999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100">
                <a:solidFill>
                  <a:srgbClr val="4285F4"/>
                </a:solidFill>
              </a:rPr>
              <a:t>Game Revenue by Price</a:t>
            </a:r>
            <a:endParaRPr b="1" sz="2100">
              <a:solidFill>
                <a:srgbClr val="4285F4"/>
              </a:solidFill>
            </a:endParaRPr>
          </a:p>
        </p:txBody>
      </p:sp>
      <p:sp>
        <p:nvSpPr>
          <p:cNvPr id="241" name="Google Shape;241;p27"/>
          <p:cNvSpPr txBox="1"/>
          <p:nvPr>
            <p:ph idx="4294967295" type="body"/>
          </p:nvPr>
        </p:nvSpPr>
        <p:spPr>
          <a:xfrm>
            <a:off x="4551349" y="4228050"/>
            <a:ext cx="3999900" cy="63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This bar graph shows the adjusted total revenue by price point after dropping Minecraft from the data frame. The highest performing price point was $4.99.</a:t>
            </a:r>
            <a:endParaRPr sz="1200"/>
          </a:p>
        </p:txBody>
      </p:sp>
      <p:pic>
        <p:nvPicPr>
          <p:cNvPr id="242" name="Google Shape;242;p27"/>
          <p:cNvPicPr preferRelativeResize="0"/>
          <p:nvPr/>
        </p:nvPicPr>
        <p:blipFill rotWithShape="1">
          <a:blip r:embed="rId3">
            <a:alphaModFix/>
          </a:blip>
          <a:srcRect b="0" l="0" r="0" t="0"/>
          <a:stretch/>
        </p:blipFill>
        <p:spPr>
          <a:xfrm>
            <a:off x="166444" y="359559"/>
            <a:ext cx="3999899" cy="2860941"/>
          </a:xfrm>
          <a:prstGeom prst="rect">
            <a:avLst/>
          </a:prstGeom>
          <a:noFill/>
          <a:ln>
            <a:noFill/>
          </a:ln>
        </p:spPr>
      </p:pic>
      <p:pic>
        <p:nvPicPr>
          <p:cNvPr id="243" name="Google Shape;243;p27"/>
          <p:cNvPicPr preferRelativeResize="0"/>
          <p:nvPr/>
        </p:nvPicPr>
        <p:blipFill rotWithShape="1">
          <a:blip r:embed="rId4">
            <a:alphaModFix/>
          </a:blip>
          <a:srcRect b="0" l="0" r="0" t="0"/>
          <a:stretch/>
        </p:blipFill>
        <p:spPr>
          <a:xfrm>
            <a:off x="4551349" y="396875"/>
            <a:ext cx="4460326" cy="28236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7476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reviews matter?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cxnSp>
        <p:nvCxnSpPr>
          <p:cNvPr id="253" name="Google Shape;253;p29"/>
          <p:cNvCxnSpPr/>
          <p:nvPr/>
        </p:nvCxnSpPr>
        <p:spPr>
          <a:xfrm>
            <a:off x="122024" y="3724275"/>
            <a:ext cx="4326900" cy="0"/>
          </a:xfrm>
          <a:prstGeom prst="straightConnector1">
            <a:avLst/>
          </a:prstGeom>
          <a:noFill/>
          <a:ln cap="flat" cmpd="sng" w="19050">
            <a:solidFill>
              <a:srgbClr val="0F9D58"/>
            </a:solidFill>
            <a:prstDash val="solid"/>
            <a:round/>
            <a:headEnd len="sm" w="sm" type="none"/>
            <a:tailEnd len="sm" w="sm" type="none"/>
          </a:ln>
        </p:spPr>
      </p:cxnSp>
      <p:cxnSp>
        <p:nvCxnSpPr>
          <p:cNvPr id="254" name="Google Shape;254;p29"/>
          <p:cNvCxnSpPr/>
          <p:nvPr/>
        </p:nvCxnSpPr>
        <p:spPr>
          <a:xfrm>
            <a:off x="4562293" y="3724283"/>
            <a:ext cx="4452000" cy="0"/>
          </a:xfrm>
          <a:prstGeom prst="straightConnector1">
            <a:avLst/>
          </a:prstGeom>
          <a:noFill/>
          <a:ln cap="flat" cmpd="sng" w="19050">
            <a:solidFill>
              <a:srgbClr val="0F9D58"/>
            </a:solidFill>
            <a:prstDash val="solid"/>
            <a:round/>
            <a:headEnd len="sm" w="sm" type="none"/>
            <a:tailEnd len="sm" w="sm" type="none"/>
          </a:ln>
        </p:spPr>
      </p:cxnSp>
      <p:sp>
        <p:nvSpPr>
          <p:cNvPr id="255" name="Google Shape;255;p29"/>
          <p:cNvSpPr txBox="1"/>
          <p:nvPr>
            <p:ph idx="4294967295" type="body"/>
          </p:nvPr>
        </p:nvSpPr>
        <p:spPr>
          <a:xfrm>
            <a:off x="285524" y="3771900"/>
            <a:ext cx="3999900" cy="5304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rgbClr val="4285F4"/>
                </a:solidFill>
              </a:rPr>
              <a:t>Game Score vs Total Revenue</a:t>
            </a:r>
            <a:endParaRPr b="1" sz="2100">
              <a:solidFill>
                <a:srgbClr val="4285F4"/>
              </a:solidFill>
            </a:endParaRPr>
          </a:p>
        </p:txBody>
      </p:sp>
      <p:sp>
        <p:nvSpPr>
          <p:cNvPr id="256" name="Google Shape;256;p29"/>
          <p:cNvSpPr txBox="1"/>
          <p:nvPr>
            <p:ph idx="4294967295" type="body"/>
          </p:nvPr>
        </p:nvSpPr>
        <p:spPr>
          <a:xfrm>
            <a:off x="285524" y="4228050"/>
            <a:ext cx="3999900" cy="63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t>This scatter plot appears to show a trend which indicates that there is a correlation between the review score and the total revenue of the game.</a:t>
            </a:r>
            <a:endParaRPr sz="1200"/>
          </a:p>
        </p:txBody>
      </p:sp>
      <p:sp>
        <p:nvSpPr>
          <p:cNvPr id="257" name="Google Shape;257;p29"/>
          <p:cNvSpPr txBox="1"/>
          <p:nvPr>
            <p:ph idx="4294967295" type="body"/>
          </p:nvPr>
        </p:nvSpPr>
        <p:spPr>
          <a:xfrm>
            <a:off x="4562293" y="3771900"/>
            <a:ext cx="4452000" cy="5304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rgbClr val="4285F4"/>
                </a:solidFill>
              </a:rPr>
              <a:t>Game Price vs Amount of Reviews</a:t>
            </a:r>
            <a:endParaRPr b="1" sz="2100">
              <a:solidFill>
                <a:srgbClr val="4285F4"/>
              </a:solidFill>
            </a:endParaRPr>
          </a:p>
        </p:txBody>
      </p:sp>
      <p:sp>
        <p:nvSpPr>
          <p:cNvPr id="258" name="Google Shape;258;p29"/>
          <p:cNvSpPr txBox="1"/>
          <p:nvPr>
            <p:ph idx="4294967295" type="body"/>
          </p:nvPr>
        </p:nvSpPr>
        <p:spPr>
          <a:xfrm>
            <a:off x="4788343" y="4228050"/>
            <a:ext cx="3999900" cy="63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t>This scatter plot appears to show a correlation between the price of the game and the likelihood that the game will be reviewed.</a:t>
            </a:r>
            <a:endParaRPr sz="1200"/>
          </a:p>
        </p:txBody>
      </p:sp>
      <p:pic>
        <p:nvPicPr>
          <p:cNvPr id="259" name="Google Shape;259;p29"/>
          <p:cNvPicPr preferRelativeResize="0"/>
          <p:nvPr/>
        </p:nvPicPr>
        <p:blipFill>
          <a:blip r:embed="rId3">
            <a:alphaModFix/>
          </a:blip>
          <a:stretch>
            <a:fillRect/>
          </a:stretch>
        </p:blipFill>
        <p:spPr>
          <a:xfrm>
            <a:off x="85825" y="1120075"/>
            <a:ext cx="4377223" cy="2463000"/>
          </a:xfrm>
          <a:prstGeom prst="rect">
            <a:avLst/>
          </a:prstGeom>
          <a:noFill/>
          <a:ln>
            <a:noFill/>
          </a:ln>
        </p:spPr>
      </p:pic>
      <p:pic>
        <p:nvPicPr>
          <p:cNvPr id="260" name="Google Shape;260;p29"/>
          <p:cNvPicPr preferRelativeResize="0"/>
          <p:nvPr/>
        </p:nvPicPr>
        <p:blipFill>
          <a:blip r:embed="rId4">
            <a:alphaModFix/>
          </a:blip>
          <a:stretch>
            <a:fillRect/>
          </a:stretch>
        </p:blipFill>
        <p:spPr>
          <a:xfrm>
            <a:off x="4551442" y="1120063"/>
            <a:ext cx="4473702" cy="2463012"/>
          </a:xfrm>
          <a:prstGeom prst="rect">
            <a:avLst/>
          </a:prstGeom>
          <a:noFill/>
          <a:ln>
            <a:noFill/>
          </a:ln>
        </p:spPr>
      </p:pic>
      <p:sp>
        <p:nvSpPr>
          <p:cNvPr id="261" name="Google Shape;261;p29"/>
          <p:cNvSpPr txBox="1"/>
          <p:nvPr>
            <p:ph idx="4294967295" type="title"/>
          </p:nvPr>
        </p:nvSpPr>
        <p:spPr>
          <a:xfrm>
            <a:off x="2141275" y="222025"/>
            <a:ext cx="46140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looks like they...might?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cxnSp>
        <p:nvCxnSpPr>
          <p:cNvPr id="266" name="Google Shape;266;p30"/>
          <p:cNvCxnSpPr/>
          <p:nvPr/>
        </p:nvCxnSpPr>
        <p:spPr>
          <a:xfrm>
            <a:off x="122024" y="3724275"/>
            <a:ext cx="4197600" cy="0"/>
          </a:xfrm>
          <a:prstGeom prst="straightConnector1">
            <a:avLst/>
          </a:prstGeom>
          <a:noFill/>
          <a:ln cap="flat" cmpd="sng" w="19050">
            <a:solidFill>
              <a:srgbClr val="0F9D58"/>
            </a:solidFill>
            <a:prstDash val="solid"/>
            <a:round/>
            <a:headEnd len="sm" w="sm" type="none"/>
            <a:tailEnd len="sm" w="sm" type="none"/>
          </a:ln>
        </p:spPr>
      </p:cxnSp>
      <p:cxnSp>
        <p:nvCxnSpPr>
          <p:cNvPr id="267" name="Google Shape;267;p30"/>
          <p:cNvCxnSpPr/>
          <p:nvPr/>
        </p:nvCxnSpPr>
        <p:spPr>
          <a:xfrm>
            <a:off x="4677193" y="3724275"/>
            <a:ext cx="4222200" cy="0"/>
          </a:xfrm>
          <a:prstGeom prst="straightConnector1">
            <a:avLst/>
          </a:prstGeom>
          <a:noFill/>
          <a:ln cap="flat" cmpd="sng" w="19050">
            <a:solidFill>
              <a:srgbClr val="0F9D58"/>
            </a:solidFill>
            <a:prstDash val="solid"/>
            <a:round/>
            <a:headEnd len="sm" w="sm" type="none"/>
            <a:tailEnd len="sm" w="sm" type="none"/>
          </a:ln>
        </p:spPr>
      </p:cxnSp>
      <p:sp>
        <p:nvSpPr>
          <p:cNvPr id="268" name="Google Shape;268;p30"/>
          <p:cNvSpPr txBox="1"/>
          <p:nvPr>
            <p:ph idx="4294967295" type="body"/>
          </p:nvPr>
        </p:nvSpPr>
        <p:spPr>
          <a:xfrm>
            <a:off x="220874" y="3771900"/>
            <a:ext cx="3999900" cy="5304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rgbClr val="4285F4"/>
                </a:solidFill>
              </a:rPr>
              <a:t>Rating</a:t>
            </a:r>
            <a:r>
              <a:rPr b="1" lang="en" sz="2100">
                <a:solidFill>
                  <a:srgbClr val="4285F4"/>
                </a:solidFill>
              </a:rPr>
              <a:t> vs Price</a:t>
            </a:r>
            <a:endParaRPr b="1" sz="2100">
              <a:solidFill>
                <a:srgbClr val="4285F4"/>
              </a:solidFill>
            </a:endParaRPr>
          </a:p>
        </p:txBody>
      </p:sp>
      <p:sp>
        <p:nvSpPr>
          <p:cNvPr id="269" name="Google Shape;269;p30"/>
          <p:cNvSpPr txBox="1"/>
          <p:nvPr>
            <p:ph idx="4294967295" type="body"/>
          </p:nvPr>
        </p:nvSpPr>
        <p:spPr>
          <a:xfrm>
            <a:off x="4562293" y="3771900"/>
            <a:ext cx="4452000" cy="5304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rgbClr val="4285F4"/>
                </a:solidFill>
              </a:rPr>
              <a:t>Rating vs Installations</a:t>
            </a:r>
            <a:endParaRPr b="1" sz="2100">
              <a:solidFill>
                <a:srgbClr val="4285F4"/>
              </a:solidFill>
            </a:endParaRPr>
          </a:p>
        </p:txBody>
      </p:sp>
      <p:sp>
        <p:nvSpPr>
          <p:cNvPr id="270" name="Google Shape;270;p30"/>
          <p:cNvSpPr txBox="1"/>
          <p:nvPr>
            <p:ph idx="4294967295" type="title"/>
          </p:nvPr>
        </p:nvSpPr>
        <p:spPr>
          <a:xfrm>
            <a:off x="3043050" y="222025"/>
            <a:ext cx="30579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Deeper Analysis</a:t>
            </a:r>
            <a:endParaRPr/>
          </a:p>
        </p:txBody>
      </p:sp>
      <p:pic>
        <p:nvPicPr>
          <p:cNvPr id="271" name="Google Shape;271;p30"/>
          <p:cNvPicPr preferRelativeResize="0"/>
          <p:nvPr/>
        </p:nvPicPr>
        <p:blipFill rotWithShape="1">
          <a:blip r:embed="rId3">
            <a:alphaModFix/>
          </a:blip>
          <a:srcRect b="0" l="0" r="0" t="0"/>
          <a:stretch/>
        </p:blipFill>
        <p:spPr>
          <a:xfrm>
            <a:off x="146137" y="1293525"/>
            <a:ext cx="4149375" cy="2074688"/>
          </a:xfrm>
          <a:prstGeom prst="rect">
            <a:avLst/>
          </a:prstGeom>
          <a:noFill/>
          <a:ln>
            <a:noFill/>
          </a:ln>
        </p:spPr>
      </p:pic>
      <p:pic>
        <p:nvPicPr>
          <p:cNvPr id="272" name="Google Shape;272;p30"/>
          <p:cNvPicPr preferRelativeResize="0"/>
          <p:nvPr/>
        </p:nvPicPr>
        <p:blipFill rotWithShape="1">
          <a:blip r:embed="rId4">
            <a:alphaModFix/>
          </a:blip>
          <a:srcRect b="0" l="0" r="0" t="0"/>
          <a:stretch/>
        </p:blipFill>
        <p:spPr>
          <a:xfrm>
            <a:off x="4713619" y="1279275"/>
            <a:ext cx="4149350" cy="2074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1297500" y="6223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Our Conclusion:</a:t>
            </a:r>
            <a:endParaRPr sz="3000"/>
          </a:p>
        </p:txBody>
      </p:sp>
      <p:sp>
        <p:nvSpPr>
          <p:cNvPr id="278" name="Google Shape;278;p31"/>
          <p:cNvSpPr txBox="1"/>
          <p:nvPr>
            <p:ph idx="1" type="body"/>
          </p:nvPr>
        </p:nvSpPr>
        <p:spPr>
          <a:xfrm>
            <a:off x="1052550" y="2163150"/>
            <a:ext cx="7038900" cy="1759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B</a:t>
            </a:r>
            <a:r>
              <a:rPr lang="en" sz="2400"/>
              <a:t>ased on available information, i</a:t>
            </a:r>
            <a:r>
              <a:rPr lang="en" sz="2400"/>
              <a:t>f they develop a game in the ‘Action’ or ‘Arcade’ categories, at a price point of $2.99 or $4.99,  they are likely to have a better chance of success.</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Our</a:t>
            </a:r>
            <a:endParaRPr sz="3000"/>
          </a:p>
          <a:p>
            <a:pPr indent="0" lvl="0" marL="0" rtl="0" algn="l">
              <a:spcBef>
                <a:spcPts val="0"/>
              </a:spcBef>
              <a:spcAft>
                <a:spcPts val="0"/>
              </a:spcAft>
              <a:buNone/>
            </a:pPr>
            <a:r>
              <a:rPr lang="en" sz="3000"/>
              <a:t>Scenario:</a:t>
            </a:r>
            <a:endParaRPr sz="3000"/>
          </a:p>
        </p:txBody>
      </p:sp>
      <p:sp>
        <p:nvSpPr>
          <p:cNvPr id="141" name="Google Shape;141;p14"/>
          <p:cNvSpPr txBox="1"/>
          <p:nvPr>
            <p:ph idx="1" type="body"/>
          </p:nvPr>
        </p:nvSpPr>
        <p:spPr>
          <a:xfrm>
            <a:off x="301100" y="1675700"/>
            <a:ext cx="34302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were hired as data scientists by a small startup game production company that has a budget of $150k to spend on their first Android mobile game. To maximize return on their investment, they want to know what type of game to develop, and how much they should charge to maximize profit (via paid downloads).</a:t>
            </a:r>
            <a:endParaRPr/>
          </a:p>
        </p:txBody>
      </p:sp>
      <p:pic>
        <p:nvPicPr>
          <p:cNvPr descr="Open Chromebook laptop computer" id="142" name="Google Shape;142;p14"/>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143" name="Google Shape;143;p14"/>
          <p:cNvPicPr preferRelativeResize="0"/>
          <p:nvPr/>
        </p:nvPicPr>
        <p:blipFill rotWithShape="1">
          <a:blip r:embed="rId4">
            <a:alphaModFix/>
          </a:blip>
          <a:srcRect b="357" l="0" r="0" t="367"/>
          <a:stretch/>
        </p:blipFill>
        <p:spPr>
          <a:xfrm>
            <a:off x="4131700" y="978250"/>
            <a:ext cx="4142051" cy="2335949"/>
          </a:xfrm>
          <a:prstGeom prst="rect">
            <a:avLst/>
          </a:prstGeom>
          <a:noFill/>
          <a:ln>
            <a:noFill/>
          </a:ln>
        </p:spPr>
      </p:pic>
      <p:pic>
        <p:nvPicPr>
          <p:cNvPr descr="Portrait-oriented black smaptphone" id="144" name="Google Shape;144;p14"/>
          <p:cNvPicPr preferRelativeResize="0"/>
          <p:nvPr/>
        </p:nvPicPr>
        <p:blipFill>
          <a:blip r:embed="rId5">
            <a:alphaModFix/>
          </a:blip>
          <a:stretch>
            <a:fillRect/>
          </a:stretch>
        </p:blipFill>
        <p:spPr>
          <a:xfrm>
            <a:off x="7188601" y="1585375"/>
            <a:ext cx="1675825" cy="3291298"/>
          </a:xfrm>
          <a:prstGeom prst="rect">
            <a:avLst/>
          </a:prstGeom>
          <a:noFill/>
          <a:ln>
            <a:noFill/>
          </a:ln>
        </p:spPr>
      </p:pic>
      <p:pic>
        <p:nvPicPr>
          <p:cNvPr id="145" name="Google Shape;145;p14"/>
          <p:cNvPicPr preferRelativeResize="0"/>
          <p:nvPr/>
        </p:nvPicPr>
        <p:blipFill rotWithShape="1">
          <a:blip r:embed="rId6">
            <a:alphaModFix/>
          </a:blip>
          <a:srcRect b="19" l="0" r="0" t="9"/>
          <a:stretch/>
        </p:blipFill>
        <p:spPr>
          <a:xfrm>
            <a:off x="7269175" y="1858795"/>
            <a:ext cx="1514674" cy="269275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2"/>
          <p:cNvSpPr txBox="1"/>
          <p:nvPr>
            <p:ph type="title"/>
          </p:nvPr>
        </p:nvSpPr>
        <p:spPr>
          <a:xfrm>
            <a:off x="2652650" y="2053000"/>
            <a:ext cx="8295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a:t>Fin.</a:t>
            </a:r>
            <a:endParaRPr i="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15"/>
          <p:cNvSpPr txBox="1"/>
          <p:nvPr>
            <p:ph type="title"/>
          </p:nvPr>
        </p:nvSpPr>
        <p:spPr>
          <a:xfrm>
            <a:off x="1297500" y="6223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Our Hypothesis:</a:t>
            </a:r>
            <a:endParaRPr sz="3000"/>
          </a:p>
        </p:txBody>
      </p:sp>
      <p:sp>
        <p:nvSpPr>
          <p:cNvPr id="151" name="Google Shape;151;p15"/>
          <p:cNvSpPr txBox="1"/>
          <p:nvPr>
            <p:ph idx="1" type="body"/>
          </p:nvPr>
        </p:nvSpPr>
        <p:spPr>
          <a:xfrm>
            <a:off x="1068900" y="2177150"/>
            <a:ext cx="7038900" cy="1271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If they develop a game in a specific category, at a specific price point,  they will have an increased likelihood of success.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5" name="Shape 155"/>
        <p:cNvGrpSpPr/>
        <p:nvPr/>
      </p:nvGrpSpPr>
      <p:grpSpPr>
        <a:xfrm>
          <a:off x="0" y="0"/>
          <a:ext cx="0" cy="0"/>
          <a:chOff x="0" y="0"/>
          <a:chExt cx="0" cy="0"/>
        </a:xfrm>
      </p:grpSpPr>
      <p:cxnSp>
        <p:nvCxnSpPr>
          <p:cNvPr id="156" name="Google Shape;156;p16"/>
          <p:cNvCxnSpPr/>
          <p:nvPr/>
        </p:nvCxnSpPr>
        <p:spPr>
          <a:xfrm>
            <a:off x="-6875" y="2900700"/>
            <a:ext cx="9150900" cy="0"/>
          </a:xfrm>
          <a:prstGeom prst="straightConnector1">
            <a:avLst/>
          </a:prstGeom>
          <a:noFill/>
          <a:ln cap="flat" cmpd="sng" w="19050">
            <a:solidFill>
              <a:schemeClr val="dk2"/>
            </a:solidFill>
            <a:prstDash val="solid"/>
            <a:round/>
            <a:headEnd len="sm" w="sm" type="none"/>
            <a:tailEnd len="sm" w="sm" type="none"/>
          </a:ln>
        </p:spPr>
      </p:cxnSp>
      <p:sp>
        <p:nvSpPr>
          <p:cNvPr id="157" name="Google Shape;157;p16"/>
          <p:cNvSpPr txBox="1"/>
          <p:nvPr>
            <p:ph type="title"/>
          </p:nvPr>
        </p:nvSpPr>
        <p:spPr>
          <a:xfrm>
            <a:off x="1297500" y="546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Our Process...</a:t>
            </a:r>
            <a:endParaRPr sz="3000"/>
          </a:p>
        </p:txBody>
      </p:sp>
      <p:sp>
        <p:nvSpPr>
          <p:cNvPr id="158" name="Google Shape;158;p16"/>
          <p:cNvSpPr/>
          <p:nvPr/>
        </p:nvSpPr>
        <p:spPr>
          <a:xfrm>
            <a:off x="421176" y="2235693"/>
            <a:ext cx="1329900" cy="1329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txBox="1"/>
          <p:nvPr/>
        </p:nvSpPr>
        <p:spPr>
          <a:xfrm>
            <a:off x="421225" y="2596750"/>
            <a:ext cx="13299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Oswald"/>
                <a:ea typeface="Oswald"/>
                <a:cs typeface="Oswald"/>
                <a:sym typeface="Oswald"/>
              </a:rPr>
              <a:t>Problem</a:t>
            </a:r>
            <a:endParaRPr sz="2400">
              <a:solidFill>
                <a:schemeClr val="lt1"/>
              </a:solidFill>
              <a:latin typeface="Oswald"/>
              <a:ea typeface="Oswald"/>
              <a:cs typeface="Oswald"/>
              <a:sym typeface="Oswald"/>
            </a:endParaRPr>
          </a:p>
          <a:p>
            <a:pPr indent="0" lvl="0" marL="0" rtl="0" algn="ctr">
              <a:spcBef>
                <a:spcPts val="0"/>
              </a:spcBef>
              <a:spcAft>
                <a:spcPts val="0"/>
              </a:spcAft>
              <a:buNone/>
            </a:pPr>
            <a:r>
              <a:rPr lang="en" sz="2400">
                <a:solidFill>
                  <a:schemeClr val="lt1"/>
                </a:solidFill>
                <a:latin typeface="Oswald"/>
                <a:ea typeface="Oswald"/>
                <a:cs typeface="Oswald"/>
                <a:sym typeface="Oswald"/>
              </a:rPr>
              <a:t>Solving</a:t>
            </a:r>
            <a:endParaRPr sz="2400">
              <a:solidFill>
                <a:schemeClr val="lt1"/>
              </a:solidFill>
              <a:latin typeface="Oswald"/>
              <a:ea typeface="Oswald"/>
              <a:cs typeface="Oswald"/>
              <a:sym typeface="Oswald"/>
            </a:endParaRPr>
          </a:p>
        </p:txBody>
      </p:sp>
      <p:sp>
        <p:nvSpPr>
          <p:cNvPr id="160" name="Google Shape;160;p16"/>
          <p:cNvSpPr/>
          <p:nvPr/>
        </p:nvSpPr>
        <p:spPr>
          <a:xfrm>
            <a:off x="2253122" y="1423415"/>
            <a:ext cx="2954700" cy="2954700"/>
          </a:xfrm>
          <a:prstGeom prst="ellipse">
            <a:avLst/>
          </a:prstGeom>
          <a:solidFill>
            <a:srgbClr val="DB4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txBox="1"/>
          <p:nvPr/>
        </p:nvSpPr>
        <p:spPr>
          <a:xfrm>
            <a:off x="2253125" y="2095800"/>
            <a:ext cx="2954700" cy="17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a:ea typeface="Oswald"/>
                <a:cs typeface="Oswald"/>
                <a:sym typeface="Oswald"/>
              </a:rPr>
              <a:t>Collecting,</a:t>
            </a:r>
            <a:endParaRPr sz="3000">
              <a:solidFill>
                <a:schemeClr val="lt1"/>
              </a:solidFill>
              <a:latin typeface="Oswald"/>
              <a:ea typeface="Oswald"/>
              <a:cs typeface="Oswald"/>
              <a:sym typeface="Oswald"/>
            </a:endParaRPr>
          </a:p>
          <a:p>
            <a:pPr indent="0" lvl="0" marL="0" rtl="0" algn="ctr">
              <a:spcBef>
                <a:spcPts val="0"/>
              </a:spcBef>
              <a:spcAft>
                <a:spcPts val="0"/>
              </a:spcAft>
              <a:buNone/>
            </a:pPr>
            <a:r>
              <a:rPr lang="en" sz="3000">
                <a:solidFill>
                  <a:schemeClr val="lt1"/>
                </a:solidFill>
                <a:latin typeface="Oswald"/>
                <a:ea typeface="Oswald"/>
                <a:cs typeface="Oswald"/>
                <a:sym typeface="Oswald"/>
              </a:rPr>
              <a:t>Cleaning,</a:t>
            </a:r>
            <a:endParaRPr sz="3000">
              <a:solidFill>
                <a:schemeClr val="lt1"/>
              </a:solidFill>
              <a:latin typeface="Oswald"/>
              <a:ea typeface="Oswald"/>
              <a:cs typeface="Oswald"/>
              <a:sym typeface="Oswald"/>
            </a:endParaRPr>
          </a:p>
          <a:p>
            <a:pPr indent="0" lvl="0" marL="0" rtl="0" algn="ctr">
              <a:spcBef>
                <a:spcPts val="0"/>
              </a:spcBef>
              <a:spcAft>
                <a:spcPts val="0"/>
              </a:spcAft>
              <a:buNone/>
            </a:pPr>
            <a:r>
              <a:rPr lang="en" sz="3000">
                <a:solidFill>
                  <a:schemeClr val="lt1"/>
                </a:solidFill>
                <a:latin typeface="Oswald"/>
                <a:ea typeface="Oswald"/>
                <a:cs typeface="Oswald"/>
                <a:sym typeface="Oswald"/>
              </a:rPr>
              <a:t>&amp; Sorting</a:t>
            </a:r>
            <a:endParaRPr sz="3000">
              <a:solidFill>
                <a:schemeClr val="lt1"/>
              </a:solidFill>
              <a:latin typeface="Oswald"/>
              <a:ea typeface="Oswald"/>
              <a:cs typeface="Oswald"/>
              <a:sym typeface="Oswald"/>
            </a:endParaRPr>
          </a:p>
          <a:p>
            <a:pPr indent="0" lvl="0" marL="0" rtl="0" algn="ctr">
              <a:spcBef>
                <a:spcPts val="0"/>
              </a:spcBef>
              <a:spcAft>
                <a:spcPts val="0"/>
              </a:spcAft>
              <a:buNone/>
            </a:pPr>
            <a:r>
              <a:rPr lang="en" sz="3000">
                <a:solidFill>
                  <a:schemeClr val="lt1"/>
                </a:solidFill>
                <a:latin typeface="Oswald"/>
                <a:ea typeface="Oswald"/>
                <a:cs typeface="Oswald"/>
                <a:sym typeface="Oswald"/>
              </a:rPr>
              <a:t>Data</a:t>
            </a:r>
            <a:endParaRPr sz="3000">
              <a:solidFill>
                <a:schemeClr val="lt1"/>
              </a:solidFill>
              <a:latin typeface="Oswald"/>
              <a:ea typeface="Oswald"/>
              <a:cs typeface="Oswald"/>
              <a:sym typeface="Oswald"/>
            </a:endParaRPr>
          </a:p>
        </p:txBody>
      </p:sp>
      <p:sp>
        <p:nvSpPr>
          <p:cNvPr id="162" name="Google Shape;162;p16"/>
          <p:cNvSpPr/>
          <p:nvPr/>
        </p:nvSpPr>
        <p:spPr>
          <a:xfrm>
            <a:off x="5709626" y="2147440"/>
            <a:ext cx="1506600" cy="1506600"/>
          </a:xfrm>
          <a:prstGeom prst="ellipse">
            <a:avLst/>
          </a:prstGeom>
          <a:solidFill>
            <a:srgbClr val="F4B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txBox="1"/>
          <p:nvPr/>
        </p:nvSpPr>
        <p:spPr>
          <a:xfrm>
            <a:off x="5709825" y="2596750"/>
            <a:ext cx="15066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Oswald"/>
                <a:ea typeface="Oswald"/>
                <a:cs typeface="Oswald"/>
                <a:sym typeface="Oswald"/>
              </a:rPr>
              <a:t>Analysis</a:t>
            </a:r>
            <a:endParaRPr sz="2400">
              <a:solidFill>
                <a:schemeClr val="lt1"/>
              </a:solidFill>
              <a:latin typeface="Oswald"/>
              <a:ea typeface="Oswald"/>
              <a:cs typeface="Oswald"/>
              <a:sym typeface="Oswald"/>
            </a:endParaRPr>
          </a:p>
        </p:txBody>
      </p:sp>
      <p:sp>
        <p:nvSpPr>
          <p:cNvPr id="164" name="Google Shape;164;p16"/>
          <p:cNvSpPr/>
          <p:nvPr/>
        </p:nvSpPr>
        <p:spPr>
          <a:xfrm>
            <a:off x="7642224" y="2315173"/>
            <a:ext cx="1160400" cy="1171200"/>
          </a:xfrm>
          <a:prstGeom prst="ellipse">
            <a:avLst/>
          </a:prstGeom>
          <a:solidFill>
            <a:srgbClr val="0F9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txBox="1"/>
          <p:nvPr/>
        </p:nvSpPr>
        <p:spPr>
          <a:xfrm>
            <a:off x="7642225" y="2596750"/>
            <a:ext cx="11604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Oswald"/>
                <a:ea typeface="Oswald"/>
                <a:cs typeface="Oswald"/>
                <a:sym typeface="Oswald"/>
              </a:rPr>
              <a:t>Conclusion</a:t>
            </a:r>
            <a:endParaRPr sz="1800">
              <a:solidFill>
                <a:schemeClr val="lt1"/>
              </a:solidFill>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7"/>
          <p:cNvSpPr txBox="1"/>
          <p:nvPr>
            <p:ph type="title"/>
          </p:nvPr>
        </p:nvSpPr>
        <p:spPr>
          <a:xfrm>
            <a:off x="189300" y="1816950"/>
            <a:ext cx="4045200" cy="150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Main Questions:</a:t>
            </a:r>
            <a:endParaRPr sz="3000"/>
          </a:p>
        </p:txBody>
      </p:sp>
      <p:sp>
        <p:nvSpPr>
          <p:cNvPr id="171" name="Google Shape;171;p17"/>
          <p:cNvSpPr txBox="1"/>
          <p:nvPr>
            <p:ph idx="2" type="body"/>
          </p:nvPr>
        </p:nvSpPr>
        <p:spPr>
          <a:xfrm>
            <a:off x="3816025" y="1257600"/>
            <a:ext cx="5205000" cy="2806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t>What is the optimal game category (Arcade, Action, Racing, Simulation, etc)?</a:t>
            </a:r>
            <a:br>
              <a:rPr lang="en" sz="2000"/>
            </a:br>
            <a:endParaRPr sz="2000"/>
          </a:p>
          <a:p>
            <a:pPr indent="-355600" lvl="0" marL="457200" rtl="0" algn="l">
              <a:spcBef>
                <a:spcPts val="0"/>
              </a:spcBef>
              <a:spcAft>
                <a:spcPts val="0"/>
              </a:spcAft>
              <a:buSzPts val="2000"/>
              <a:buAutoNum type="arabicPeriod"/>
            </a:pPr>
            <a:r>
              <a:rPr lang="en" sz="2000"/>
              <a:t>What is the optimal price point?</a:t>
            </a:r>
            <a:br>
              <a:rPr lang="en" sz="2000"/>
            </a:br>
            <a:endParaRPr sz="2000"/>
          </a:p>
          <a:p>
            <a:pPr indent="-355600" lvl="0" marL="457200" rtl="0" algn="l">
              <a:spcBef>
                <a:spcPts val="0"/>
              </a:spcBef>
              <a:spcAft>
                <a:spcPts val="0"/>
              </a:spcAft>
              <a:buSzPts val="2000"/>
              <a:buAutoNum type="arabicPeriod"/>
            </a:pPr>
            <a:r>
              <a:rPr lang="en" sz="2000"/>
              <a:t>Does the game’s rating score have an impact on the game’s success?</a:t>
            </a:r>
            <a:endParaRPr sz="2000"/>
          </a:p>
          <a:p>
            <a:pPr indent="0" lvl="0" marL="0" rtl="0" algn="l">
              <a:spcBef>
                <a:spcPts val="1600"/>
              </a:spcBef>
              <a:spcAft>
                <a:spcPts val="0"/>
              </a:spcAft>
              <a:buClr>
                <a:srgbClr val="000000"/>
              </a:buClr>
              <a:buSzPts val="1100"/>
              <a:buFont typeface="Arial"/>
              <a:buNone/>
            </a:pPr>
            <a:r>
              <a:t/>
            </a:r>
            <a:endParaRPr sz="2000"/>
          </a:p>
          <a:p>
            <a:pPr indent="0" lvl="0" marL="0" rtl="0" algn="l">
              <a:spcBef>
                <a:spcPts val="1600"/>
              </a:spcBef>
              <a:spcAft>
                <a:spcPts val="0"/>
              </a:spcAft>
              <a:buClr>
                <a:srgbClr val="000000"/>
              </a:buClr>
              <a:buSzPts val="1100"/>
              <a:buFont typeface="Arial"/>
              <a:buNone/>
            </a:pPr>
            <a:r>
              <a:t/>
            </a:r>
            <a:endParaRPr sz="2000"/>
          </a:p>
          <a:p>
            <a:pPr indent="0" lvl="0" marL="0" rtl="0" algn="l">
              <a:spcBef>
                <a:spcPts val="1600"/>
              </a:spcBef>
              <a:spcAft>
                <a:spcPts val="0"/>
              </a:spcAft>
              <a:buClr>
                <a:srgbClr val="000000"/>
              </a:buClr>
              <a:buSzPts val="1100"/>
              <a:buFont typeface="Arial"/>
              <a:buNone/>
            </a:pPr>
            <a:r>
              <a:t/>
            </a:r>
            <a:endParaRPr sz="2000"/>
          </a:p>
          <a:p>
            <a:pPr indent="0" lvl="0" marL="0" rtl="0" algn="l">
              <a:spcBef>
                <a:spcPts val="1600"/>
              </a:spcBef>
              <a:spcAft>
                <a:spcPts val="1600"/>
              </a:spcAft>
              <a:buNone/>
            </a:pPr>
            <a:r>
              <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8"/>
          <p:cNvSpPr txBox="1"/>
          <p:nvPr>
            <p:ph type="title"/>
          </p:nvPr>
        </p:nvSpPr>
        <p:spPr>
          <a:xfrm>
            <a:off x="1297500" y="6223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Our Limitations:</a:t>
            </a:r>
            <a:endParaRPr sz="3000"/>
          </a:p>
        </p:txBody>
      </p:sp>
      <p:sp>
        <p:nvSpPr>
          <p:cNvPr id="177" name="Google Shape;177;p18"/>
          <p:cNvSpPr txBox="1"/>
          <p:nvPr>
            <p:ph idx="1" type="body"/>
          </p:nvPr>
        </p:nvSpPr>
        <p:spPr>
          <a:xfrm>
            <a:off x="1052550" y="1475325"/>
            <a:ext cx="7038900" cy="321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Problems 1 &amp; 2:</a:t>
            </a:r>
            <a:endParaRPr sz="1200"/>
          </a:p>
          <a:p>
            <a:pPr indent="0" lvl="0" marL="0" rtl="0" algn="l">
              <a:spcBef>
                <a:spcPts val="1600"/>
              </a:spcBef>
              <a:spcAft>
                <a:spcPts val="0"/>
              </a:spcAft>
              <a:buNone/>
            </a:pPr>
            <a:r>
              <a:rPr lang="en" sz="1200"/>
              <a:t>The majority of mobile  games are free. They make revenue via ads and ‘microtransactions’ (a.k.a. in-game purchases). Because we don’t have access to the data on revenue generated from free games, we were limited to coming to conclusions based on available information for paid games.</a:t>
            </a:r>
            <a:br>
              <a:rPr lang="en" sz="1200"/>
            </a:br>
            <a:br>
              <a:rPr lang="en" sz="1200"/>
            </a:br>
            <a:r>
              <a:rPr lang="en" sz="1200"/>
              <a:t>Google doesn’t have an official API to get the information from the Play Store directly,  which made things a bit difficult. </a:t>
            </a:r>
            <a:endParaRPr sz="1200"/>
          </a:p>
          <a:p>
            <a:pPr indent="0" lvl="0" marL="0" rtl="0" algn="l">
              <a:spcBef>
                <a:spcPts val="1600"/>
              </a:spcBef>
              <a:spcAft>
                <a:spcPts val="0"/>
              </a:spcAft>
              <a:buNone/>
            </a:pPr>
            <a:r>
              <a:rPr lang="en" sz="1200"/>
              <a:t> Our Solution:</a:t>
            </a:r>
            <a:endParaRPr sz="1200"/>
          </a:p>
          <a:p>
            <a:pPr indent="0" lvl="0" marL="0" rtl="0" algn="l">
              <a:spcBef>
                <a:spcPts val="1600"/>
              </a:spcBef>
              <a:spcAft>
                <a:spcPts val="0"/>
              </a:spcAft>
              <a:buNone/>
            </a:pPr>
            <a:r>
              <a:rPr lang="en" sz="1200"/>
              <a:t>We got lucky and found a Python library on PyPi.org called, “Play Scraper”. It functions as an API, and combs through the Google Play Store’s website by using variables in Python. Luckily, it was able to get enough information to deliver a </a:t>
            </a:r>
            <a:r>
              <a:rPr lang="en" sz="1200"/>
              <a:t>plausible</a:t>
            </a:r>
            <a:r>
              <a:rPr lang="en" sz="1200"/>
              <a:t> conclusion to our ‘employers’.</a:t>
            </a:r>
            <a:endParaRPr sz="1200"/>
          </a:p>
          <a:p>
            <a:pPr indent="0" lvl="0" marL="0" rtl="0" algn="l">
              <a:spcBef>
                <a:spcPts val="1600"/>
              </a:spcBef>
              <a:spcAft>
                <a:spcPts val="0"/>
              </a:spcAft>
              <a:buClr>
                <a:srgbClr val="000000"/>
              </a:buClr>
              <a:buSzPts val="1100"/>
              <a:buFont typeface="Arial"/>
              <a:buNone/>
            </a:pPr>
            <a:r>
              <a:t/>
            </a:r>
            <a:endParaRPr sz="1200"/>
          </a:p>
          <a:p>
            <a:pPr indent="0" lvl="0" marL="0" rtl="0" algn="l">
              <a:spcBef>
                <a:spcPts val="1600"/>
              </a:spcBef>
              <a:spcAft>
                <a:spcPts val="1600"/>
              </a:spcAft>
              <a:buNone/>
            </a:pPr>
            <a:r>
              <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1297500" y="6223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Our Limitations (continued):</a:t>
            </a:r>
            <a:endParaRPr sz="3000"/>
          </a:p>
        </p:txBody>
      </p:sp>
      <p:sp>
        <p:nvSpPr>
          <p:cNvPr id="183" name="Google Shape;183;p19"/>
          <p:cNvSpPr txBox="1"/>
          <p:nvPr>
            <p:ph idx="1" type="body"/>
          </p:nvPr>
        </p:nvSpPr>
        <p:spPr>
          <a:xfrm>
            <a:off x="1052550" y="1713950"/>
            <a:ext cx="7038900" cy="241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Problem 3:</a:t>
            </a:r>
            <a:endParaRPr sz="1200"/>
          </a:p>
          <a:p>
            <a:pPr indent="0" lvl="0" marL="0" rtl="0" algn="l">
              <a:spcBef>
                <a:spcPts val="1600"/>
              </a:spcBef>
              <a:spcAft>
                <a:spcPts val="0"/>
              </a:spcAft>
              <a:buNone/>
            </a:pPr>
            <a:r>
              <a:rPr lang="en" sz="1200"/>
              <a:t>Limited information on the Google Play Store made it impossible to get an exact download amount for each game.</a:t>
            </a:r>
            <a:endParaRPr sz="1200"/>
          </a:p>
          <a:p>
            <a:pPr indent="0" lvl="0" marL="0" rtl="0" algn="l">
              <a:spcBef>
                <a:spcPts val="1600"/>
              </a:spcBef>
              <a:spcAft>
                <a:spcPts val="0"/>
              </a:spcAft>
              <a:buNone/>
            </a:pPr>
            <a:r>
              <a:rPr lang="en" sz="1200"/>
              <a:t>Our Solution:</a:t>
            </a:r>
            <a:endParaRPr sz="1200"/>
          </a:p>
          <a:p>
            <a:pPr indent="0" lvl="0" marL="0" rtl="0" algn="l">
              <a:spcBef>
                <a:spcPts val="1600"/>
              </a:spcBef>
              <a:spcAft>
                <a:spcPts val="0"/>
              </a:spcAft>
              <a:buNone/>
            </a:pPr>
            <a:r>
              <a:rPr lang="en" sz="1200"/>
              <a:t>Because the Google Play Store gives an approximate number of downloads (in 5k, 10k, 50k, 100k,  500k, 1M, &amp; 10M increments), we were able to use the ‘number of installations’ as our source for generating approximate revenue for each game, which was able to provide adequate data for our analysis.</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7476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Let’s get to coding!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1297500" y="6223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Steps We Took</a:t>
            </a:r>
            <a:r>
              <a:rPr lang="en" sz="3000"/>
              <a:t>:</a:t>
            </a:r>
            <a:endParaRPr sz="3000"/>
          </a:p>
        </p:txBody>
      </p:sp>
      <p:sp>
        <p:nvSpPr>
          <p:cNvPr id="194" name="Google Shape;194;p21"/>
          <p:cNvSpPr txBox="1"/>
          <p:nvPr>
            <p:ph idx="1" type="body"/>
          </p:nvPr>
        </p:nvSpPr>
        <p:spPr>
          <a:xfrm>
            <a:off x="758550" y="1417059"/>
            <a:ext cx="7626900" cy="3537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Installed the Play Scraper library.</a:t>
            </a:r>
            <a:br>
              <a:rPr lang="en" sz="1200"/>
            </a:br>
            <a:endParaRPr sz="1200"/>
          </a:p>
          <a:p>
            <a:pPr indent="-304800" lvl="0" marL="457200" rtl="0" algn="l">
              <a:spcBef>
                <a:spcPts val="0"/>
              </a:spcBef>
              <a:spcAft>
                <a:spcPts val="0"/>
              </a:spcAft>
              <a:buSzPts val="1200"/>
              <a:buAutoNum type="arabicPeriod"/>
            </a:pPr>
            <a:r>
              <a:rPr lang="en" sz="1200"/>
              <a:t>Created a loop that would find the top 25 paid games in all gaming categories on the Google Play Store.</a:t>
            </a:r>
            <a:br>
              <a:rPr lang="en" sz="1200"/>
            </a:br>
            <a:endParaRPr sz="1200"/>
          </a:p>
          <a:p>
            <a:pPr indent="-304800" lvl="0" marL="457200" rtl="0" algn="l">
              <a:spcBef>
                <a:spcPts val="0"/>
              </a:spcBef>
              <a:spcAft>
                <a:spcPts val="0"/>
              </a:spcAft>
              <a:buSzPts val="1200"/>
              <a:buAutoNum type="arabicPeriod"/>
            </a:pPr>
            <a:r>
              <a:rPr lang="en" sz="1200"/>
              <a:t>We took the app/game ID’s from the top 25 games in each gaming category, and pulled the following information for our research:</a:t>
            </a:r>
            <a:endParaRPr sz="1200"/>
          </a:p>
          <a:p>
            <a:pPr indent="-304800" lvl="1" marL="914400" rtl="0" algn="l">
              <a:spcBef>
                <a:spcPts val="0"/>
              </a:spcBef>
              <a:spcAft>
                <a:spcPts val="0"/>
              </a:spcAft>
              <a:buSzPts val="1200"/>
              <a:buAutoNum type="alphaLcPeriod"/>
            </a:pPr>
            <a:r>
              <a:rPr lang="en" sz="1200"/>
              <a:t>The game’s Title</a:t>
            </a:r>
            <a:endParaRPr sz="1200"/>
          </a:p>
          <a:p>
            <a:pPr indent="-304800" lvl="1" marL="914400" rtl="0" algn="l">
              <a:spcBef>
                <a:spcPts val="0"/>
              </a:spcBef>
              <a:spcAft>
                <a:spcPts val="0"/>
              </a:spcAft>
              <a:buSzPts val="1200"/>
              <a:buAutoNum type="alphaLcPeriod"/>
            </a:pPr>
            <a:r>
              <a:rPr lang="en" sz="1200"/>
              <a:t>The game’s rating</a:t>
            </a:r>
            <a:endParaRPr sz="1200"/>
          </a:p>
          <a:p>
            <a:pPr indent="-304800" lvl="1" marL="914400" rtl="0" algn="l">
              <a:spcBef>
                <a:spcPts val="0"/>
              </a:spcBef>
              <a:spcAft>
                <a:spcPts val="0"/>
              </a:spcAft>
              <a:buSzPts val="1200"/>
              <a:buAutoNum type="alphaLcPeriod"/>
            </a:pPr>
            <a:r>
              <a:rPr lang="en" sz="1200"/>
              <a:t>The amount of reviews for each game</a:t>
            </a:r>
            <a:endParaRPr sz="1200"/>
          </a:p>
          <a:p>
            <a:pPr indent="-304800" lvl="1" marL="914400" rtl="0" algn="l">
              <a:spcBef>
                <a:spcPts val="0"/>
              </a:spcBef>
              <a:spcAft>
                <a:spcPts val="0"/>
              </a:spcAft>
              <a:buSzPts val="1200"/>
              <a:buAutoNum type="alphaLcPeriod"/>
            </a:pPr>
            <a:r>
              <a:rPr lang="en" sz="1200"/>
              <a:t>The price of each game</a:t>
            </a:r>
            <a:endParaRPr sz="1200"/>
          </a:p>
          <a:p>
            <a:pPr indent="-304800" lvl="1" marL="914400" rtl="0" algn="l">
              <a:spcBef>
                <a:spcPts val="0"/>
              </a:spcBef>
              <a:spcAft>
                <a:spcPts val="0"/>
              </a:spcAft>
              <a:buSzPts val="1200"/>
              <a:buAutoNum type="alphaLcPeriod"/>
            </a:pPr>
            <a:r>
              <a:rPr lang="en" sz="1200"/>
              <a:t>The approximate amount of installations/purchases each game has</a:t>
            </a:r>
            <a:endParaRPr sz="1200"/>
          </a:p>
          <a:p>
            <a:pPr indent="-304800" lvl="1" marL="914400" rtl="0" algn="l">
              <a:spcBef>
                <a:spcPts val="0"/>
              </a:spcBef>
              <a:spcAft>
                <a:spcPts val="0"/>
              </a:spcAft>
              <a:buSzPts val="1200"/>
              <a:buAutoNum type="alphaLcPeriod"/>
            </a:pPr>
            <a:r>
              <a:rPr lang="en" sz="1200"/>
              <a:t>The game’s developer</a:t>
            </a:r>
            <a:endParaRPr sz="1200"/>
          </a:p>
          <a:p>
            <a:pPr indent="-304800" lvl="1" marL="914400" rtl="0" algn="l">
              <a:spcBef>
                <a:spcPts val="0"/>
              </a:spcBef>
              <a:spcAft>
                <a:spcPts val="0"/>
              </a:spcAft>
              <a:buSzPts val="1200"/>
              <a:buAutoNum type="alphaLcPeriod"/>
            </a:pPr>
            <a:r>
              <a:rPr lang="en" sz="1200"/>
              <a:t>The link to the game on the play store for reference</a:t>
            </a:r>
            <a:endParaRPr sz="1200"/>
          </a:p>
          <a:p>
            <a:pPr indent="0" lvl="0" marL="0" rtl="0" algn="l">
              <a:spcBef>
                <a:spcPts val="1600"/>
              </a:spcBef>
              <a:spcAft>
                <a:spcPts val="0"/>
              </a:spcAft>
              <a:buNone/>
            </a:pPr>
            <a:r>
              <a:rPr lang="en" sz="1200"/>
              <a:t>We then took all the information and put it into multiple data frames so we could access the info and answer our questions.</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